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ddd4e78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ddd4e78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ddd4e78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ddd4e78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ddd4e784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ddd4e784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17e5ad4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17e5ad4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17e5ad4b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17e5ad4b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ddd4e784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ddd4e784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ddd4e78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ddd4e78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17e5ad4b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17e5ad4b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17e5ad21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17e5ad21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ddd4e78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ddd4e78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17e5ad211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17e5ad211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7e5ad4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17e5ad4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ddd4e78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ddd4e78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CCDEC4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ional Park Green" type="tx">
  <p:cSld name="TITLE_AND_BODY">
    <p:bg>
      <p:bgPr>
        <a:solidFill>
          <a:srgbClr val="CCDEC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4B5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>
            <a:off x="1366796" y="1027682"/>
            <a:ext cx="45900" cy="372900"/>
          </a:xfrm>
          <a:prstGeom prst="rect">
            <a:avLst/>
          </a:prstGeom>
          <a:solidFill>
            <a:srgbClr val="C56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-5400000">
            <a:off x="995392" y="1026182"/>
            <a:ext cx="45900" cy="375900"/>
          </a:xfrm>
          <a:prstGeom prst="rect">
            <a:avLst/>
          </a:prstGeom>
          <a:solidFill>
            <a:srgbClr val="5690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CCDEC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4B5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rot="-5400000">
            <a:off x="1366812" y="1027739"/>
            <a:ext cx="45826" cy="372859"/>
          </a:xfrm>
          <a:prstGeom prst="rect">
            <a:avLst/>
          </a:prstGeom>
          <a:solidFill>
            <a:srgbClr val="C56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-5400000">
            <a:off x="995485" y="1026163"/>
            <a:ext cx="45826" cy="376012"/>
          </a:xfrm>
          <a:prstGeom prst="rect">
            <a:avLst/>
          </a:prstGeom>
          <a:solidFill>
            <a:srgbClr val="5690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Google Shape;4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CCDEC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4B5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5400000">
            <a:off x="1366812" y="1027739"/>
            <a:ext cx="45826" cy="372859"/>
          </a:xfrm>
          <a:prstGeom prst="rect">
            <a:avLst/>
          </a:prstGeom>
          <a:solidFill>
            <a:srgbClr val="C56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 rot="-5400000">
            <a:off x="995485" y="1026163"/>
            <a:ext cx="45826" cy="376012"/>
          </a:xfrm>
          <a:prstGeom prst="rect">
            <a:avLst/>
          </a:prstGeom>
          <a:solidFill>
            <a:srgbClr val="5690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natparkapp-service.onrender.com/" TargetMode="External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natparkapp-service.onrender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ublic-nps.opendata.arcgis.com/" TargetMode="External"/><Relationship Id="rId4" Type="http://schemas.openxmlformats.org/officeDocument/2006/relationships/hyperlink" Target="https://github.com/M165437/Leaflet.AccuratePosition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natparkapp-service.onrender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natparkapp-service.onrender.com/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-nps.opendata.arcgis.com/datasets/nps::nps-boundary-1/explore?location=36.986937%2C-114.816616%2C8.05" TargetMode="External"/><Relationship Id="rId4" Type="http://schemas.openxmlformats.org/officeDocument/2006/relationships/hyperlink" Target="https://natparkapp-service.onrender.com/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hyperlink" Target="https://natparkapp-service.onrender.com/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natparkapp-service.onrender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hyperlink" Target="https://natparkapp-service.onrender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atparkapp-service.onrender.com/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673125" y="5"/>
            <a:ext cx="1049025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668740" y="5"/>
            <a:ext cx="10481481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idx="4294967295" type="ctrTitle"/>
          </p:nvPr>
        </p:nvSpPr>
        <p:spPr>
          <a:xfrm>
            <a:off x="0" y="492675"/>
            <a:ext cx="9144000" cy="1664700"/>
          </a:xfrm>
          <a:prstGeom prst="rect">
            <a:avLst/>
          </a:prstGeom>
          <a:effectLst>
            <a:outerShdw blurRad="57150" rotWithShape="0" algn="bl" dir="2640000" dist="3810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National Parks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Web Application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>
            <p:ph idx="4294967295" type="subTitle"/>
          </p:nvPr>
        </p:nvSpPr>
        <p:spPr>
          <a:xfrm>
            <a:off x="727975" y="2157374"/>
            <a:ext cx="7688100" cy="2985900"/>
          </a:xfrm>
          <a:prstGeom prst="rect">
            <a:avLst/>
          </a:prstGeom>
          <a:effectLst>
            <a:outerShdw blurRad="57150" rotWithShape="0" algn="bl" dir="2640000" dist="47625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400">
                <a:solidFill>
                  <a:schemeClr val="lt1"/>
                </a:solidFill>
              </a:rPr>
              <a:t>Sam Holland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400">
                <a:solidFill>
                  <a:schemeClr val="lt1"/>
                </a:solidFill>
              </a:rPr>
              <a:t>Lindsey Wolterstorff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en" sz="2400">
                <a:solidFill>
                  <a:schemeClr val="lt1"/>
                </a:solidFill>
              </a:rPr>
              <a:t>Paul Brichta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825" y="819050"/>
            <a:ext cx="5203610" cy="261742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Metadata</a:t>
            </a:r>
            <a:endParaRPr sz="2440"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9450" y="1824275"/>
            <a:ext cx="26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Additional park metadata based on dropdown selection includes: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Park name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Park region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Park state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Park area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URL</a:t>
            </a:r>
            <a:endParaRPr sz="1400"/>
          </a:p>
        </p:txBody>
      </p:sp>
      <p:sp>
        <p:nvSpPr>
          <p:cNvPr id="162" name="Google Shape;162;p22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548825" y="2786075"/>
            <a:ext cx="1928100" cy="650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2"/>
          <p:cNvCxnSpPr/>
          <p:nvPr/>
        </p:nvCxnSpPr>
        <p:spPr>
          <a:xfrm>
            <a:off x="3840775" y="3436475"/>
            <a:ext cx="546600" cy="35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788363"/>
            <a:ext cx="3685742" cy="1060500"/>
          </a:xfrm>
          <a:prstGeom prst="rect">
            <a:avLst/>
          </a:prstGeom>
          <a:noFill/>
          <a:ln cap="flat" cmpd="sng" w="28575">
            <a:solidFill>
              <a:srgbClr val="1417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Twitter API</a:t>
            </a:r>
            <a:endParaRPr sz="2440"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729450" y="2078875"/>
            <a:ext cx="23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Twitter API v2 authenticated user lookup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Twitter API v2 user mention timeline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23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125" y="2078875"/>
            <a:ext cx="5715000" cy="220027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6113" y="1382375"/>
            <a:ext cx="2691765" cy="47147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Leaflet </a:t>
            </a:r>
            <a:r>
              <a:rPr lang="en" sz="2440"/>
              <a:t>JavaScript </a:t>
            </a:r>
            <a:r>
              <a:rPr lang="en" sz="2440"/>
              <a:t>Plugin: Accurate Location</a:t>
            </a:r>
            <a:endParaRPr sz="2440"/>
          </a:p>
        </p:txBody>
      </p:sp>
      <p:sp>
        <p:nvSpPr>
          <p:cNvPr id="180" name="Google Shape;180;p24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4"/>
          <p:cNvSpPr txBox="1"/>
          <p:nvPr>
            <p:ph idx="2" type="body"/>
          </p:nvPr>
        </p:nvSpPr>
        <p:spPr>
          <a:xfrm>
            <a:off x="3980550" y="2438400"/>
            <a:ext cx="3774300" cy="1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This will attempt to find the device location with an accuracy of at least 30 meters in max. 15 seconds.</a:t>
            </a:r>
            <a:endParaRPr sz="1400"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72" y="1923600"/>
            <a:ext cx="2728888" cy="2852928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30000" y="1318650"/>
            <a:ext cx="3300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Steps</a:t>
            </a:r>
            <a:endParaRPr sz="2400"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672126" y="1884840"/>
            <a:ext cx="33009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Embedded Timelines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Bootstrap formatting on page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Navbar for api navigation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Hyperlink for park urls</a:t>
            </a:r>
            <a:endParaRPr sz="13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state/park filtering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Parks listed alphabetically and not just states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Accurate Location Plugin to track distances to the nearest National Parks and Historic Sites</a:t>
            </a:r>
            <a:endParaRPr sz="13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839" y="797648"/>
            <a:ext cx="3043250" cy="4249799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5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Conclusion and Sources</a:t>
            </a:r>
            <a:endParaRPr sz="2440"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1935612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Interactive National Parks Web Application using GeoJSON and Metadata obtained from the National Park Service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/>
              <a:t>Sources:</a:t>
            </a:r>
            <a:endParaRPr sz="1400" u="sng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National Park Service</a:t>
            </a:r>
            <a:br>
              <a:rPr lang="en" sz="1400"/>
            </a:b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https://public-nps.opendata.arcgis.com/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Leaflet JavaScript Plugin: Accurate Location</a:t>
            </a:r>
            <a:br>
              <a:rPr lang="en" sz="14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https://github.com/M165437/Leaflet.AccuratePosition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Instructor: Nick Sneed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TAs: Ian Mac, Trisha Mallya, Hitarth Smart, Moutasem Akkad</a:t>
            </a:r>
            <a:endParaRPr sz="1400" u="sng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497" y="756665"/>
            <a:ext cx="880110" cy="114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091" y="756665"/>
            <a:ext cx="1143002" cy="1143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Introduction</a:t>
            </a:r>
            <a:endParaRPr sz="244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5"/>
              <a:buChar char="●"/>
            </a:pPr>
            <a:r>
              <a:rPr lang="en" sz="1604"/>
              <a:t>National Parks GeoJSON file and data</a:t>
            </a:r>
            <a:endParaRPr sz="1604"/>
          </a:p>
          <a:p>
            <a:pPr indent="-3305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5"/>
              <a:buChar char="●"/>
            </a:pPr>
            <a:r>
              <a:rPr lang="en" sz="1604"/>
              <a:t>National Parks and Sites Map</a:t>
            </a:r>
            <a:endParaRPr sz="1604"/>
          </a:p>
          <a:p>
            <a:pPr indent="-3305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5"/>
              <a:buChar char="●"/>
            </a:pPr>
            <a:r>
              <a:rPr lang="en" sz="1604"/>
              <a:t>Twitter API</a:t>
            </a:r>
            <a:endParaRPr sz="1604"/>
          </a:p>
          <a:p>
            <a:pPr indent="-33051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5"/>
              <a:buChar char="●"/>
            </a:pPr>
            <a:r>
              <a:rPr lang="en" sz="1604"/>
              <a:t>Metadata</a:t>
            </a:r>
            <a:endParaRPr sz="1604"/>
          </a:p>
          <a:p>
            <a:pPr indent="-33051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5"/>
              <a:buChar char="●"/>
            </a:pPr>
            <a:r>
              <a:rPr lang="en" sz="1604"/>
              <a:t>Leaflet JavaScript Plugin:</a:t>
            </a:r>
            <a:br>
              <a:rPr lang="en" sz="1604"/>
            </a:br>
            <a:r>
              <a:rPr lang="en" sz="1604"/>
              <a:t>Accurate Location</a:t>
            </a:r>
            <a:endParaRPr sz="1604"/>
          </a:p>
        </p:txBody>
      </p:sp>
      <p:sp>
        <p:nvSpPr>
          <p:cNvPr id="93" name="Google Shape;93;p14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825" y="1866888"/>
            <a:ext cx="2057402" cy="2057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714" y="1665738"/>
            <a:ext cx="1892106" cy="24597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Goal for this project</a:t>
            </a:r>
            <a:endParaRPr sz="244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7650" y="1853850"/>
            <a:ext cx="76887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40"/>
              <a:buChar char="●"/>
            </a:pPr>
            <a:r>
              <a:rPr lang="en" sz="1640"/>
              <a:t>Create an easy to use interactive visual representation of</a:t>
            </a:r>
            <a:br>
              <a:rPr lang="en" sz="1640"/>
            </a:br>
            <a:r>
              <a:rPr lang="en" sz="1640"/>
              <a:t>the National Parks and Historic Sites in the United States</a:t>
            </a:r>
            <a:endParaRPr sz="164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07"/>
          </a:p>
        </p:txBody>
      </p:sp>
      <p:sp>
        <p:nvSpPr>
          <p:cNvPr id="102" name="Google Shape;102;p15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25" y="2753875"/>
            <a:ext cx="8719350" cy="1941399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9" y="726732"/>
            <a:ext cx="7955282" cy="405579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6"/>
          <p:cNvSpPr txBox="1"/>
          <p:nvPr>
            <p:ph type="title"/>
          </p:nvPr>
        </p:nvSpPr>
        <p:spPr>
          <a:xfrm>
            <a:off x="3103200" y="613800"/>
            <a:ext cx="2937600" cy="535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417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Full Page Example</a:t>
            </a:r>
            <a:endParaRPr sz="2440"/>
          </a:p>
        </p:txBody>
      </p:sp>
      <p:sp>
        <p:nvSpPr>
          <p:cNvPr id="110" name="Google Shape;110;p16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Using MongoDB and AWS</a:t>
            </a:r>
            <a:endParaRPr sz="2440"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685750" y="2078875"/>
            <a:ext cx="42252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</a:t>
            </a:r>
            <a:r>
              <a:rPr lang="en" sz="1400"/>
              <a:t>eojson collection – boundary data</a:t>
            </a:r>
            <a:br>
              <a:rPr lang="en" sz="1400"/>
            </a:br>
            <a:r>
              <a:rPr lang="en" sz="1400"/>
              <a:t>(430 entries)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parknames collection – geojson </a:t>
            </a:r>
            <a:r>
              <a:rPr lang="en" sz="1400"/>
              <a:t>collection</a:t>
            </a:r>
            <a:r>
              <a:rPr lang="en" sz="1400"/>
              <a:t> was too large to find all documents at once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twitterData collection – holds tweets by park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</a:t>
            </a:r>
            <a:r>
              <a:rPr lang="en" sz="1400"/>
              <a:t>witterMatching – connects parkname to twitter account </a:t>
            </a:r>
            <a:r>
              <a:rPr lang="en" sz="1400"/>
              <a:t>(215/430)</a:t>
            </a:r>
            <a:endParaRPr sz="14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325" y="1980250"/>
            <a:ext cx="2507274" cy="29848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7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025" y="1197550"/>
            <a:ext cx="3817875" cy="6563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National Parks and Sites GeoJSON data</a:t>
            </a:r>
            <a:endParaRPr sz="2440"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was retrieved from the National Park Service via:</a:t>
            </a:r>
            <a:br>
              <a:rPr lang="en" sz="1400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https://public-nps.opendata.arcgis.com/datasets/nps::nps-boundary-1/explore?location=36.986937%2C-114.816616%2C8.05</a:t>
            </a:r>
            <a:endParaRPr sz="1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(updated as of January 4, 2023)</a:t>
            </a:r>
            <a:endParaRPr sz="1400"/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89" y="1990350"/>
            <a:ext cx="2663684" cy="27877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Flask API Data Hosting</a:t>
            </a:r>
            <a:endParaRPr sz="244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325" y="2078875"/>
            <a:ext cx="37743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 stored </a:t>
            </a:r>
            <a:r>
              <a:rPr lang="en" sz="1400"/>
              <a:t>in MongoDB collections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App.py Flask application makes DB calls with pymongo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API routes used in static JavaScript to incorporate data on the webpage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Tweets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GeoJSON Data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Park MetaData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Park Names</a:t>
            </a:r>
            <a:endParaRPr sz="1400"/>
          </a:p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4643600" y="2078875"/>
            <a:ext cx="37743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https://natparkapp-service.onrender.co</a:t>
            </a:r>
            <a:r>
              <a:rPr lang="en" u="sng">
                <a:solidFill>
                  <a:schemeClr val="hlink"/>
                </a:solidFill>
                <a:hlinkClick r:id="rId4"/>
              </a:rPr>
              <a:t>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API Routes: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lang="en" u="sng">
                <a:solidFill>
                  <a:srgbClr val="1C3678"/>
                </a:solidFill>
              </a:rPr>
              <a:t>api/v1/parktweets/&lt;parkname&gt;</a:t>
            </a:r>
            <a:endParaRPr u="sng">
              <a:solidFill>
                <a:srgbClr val="1C367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</a:rPr>
              <a:t>	api/v1/parkgeo/&lt;parkname&gt;</a:t>
            </a:r>
            <a:endParaRPr u="sng">
              <a:solidFill>
                <a:srgbClr val="1C3678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</a:rPr>
              <a:t>api/v1/parkmeta/&lt;parkname&gt;</a:t>
            </a:r>
            <a:endParaRPr u="sng">
              <a:solidFill>
                <a:srgbClr val="1C367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1C3678"/>
                </a:solidFill>
              </a:rPr>
              <a:t>	api/v1/allparknames</a:t>
            </a:r>
            <a:endParaRPr u="sng">
              <a:solidFill>
                <a:srgbClr val="1C3678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750" y="1112925"/>
            <a:ext cx="2286000" cy="74091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19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Using</a:t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PyMongo</a:t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w</a:t>
            </a:r>
            <a:r>
              <a:rPr lang="en" sz="2440"/>
              <a:t>ith Render</a:t>
            </a:r>
            <a:endParaRPr sz="2440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2571750"/>
            <a:ext cx="23142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Render has Environment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Variable Functionality</a:t>
            </a:r>
            <a:endParaRPr sz="14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48" y="777000"/>
            <a:ext cx="5446648" cy="1618488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940" y="2548124"/>
            <a:ext cx="5449823" cy="231848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0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National Parks Map</a:t>
            </a:r>
            <a:endParaRPr sz="2440"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0" y="4866600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https://natparkapp-service.onrender.com/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966363"/>
            <a:ext cx="5340489" cy="278772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6069950" y="1853850"/>
            <a:ext cx="2486400" cy="27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Drop-down Menu</a:t>
            </a:r>
            <a:br>
              <a:rPr lang="en" sz="1400"/>
            </a:br>
            <a:r>
              <a:rPr lang="en" sz="1400"/>
              <a:t>sorted by state,</a:t>
            </a:r>
            <a:br>
              <a:rPr lang="en" sz="1400"/>
            </a:br>
            <a:r>
              <a:rPr lang="en" sz="1400"/>
              <a:t>then park name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 pans and zooms to the selected option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400"/>
              <a:t>generateZoom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fitBoundary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displayborder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Outline generated by the GeoJSON data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